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5dab5bcc9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5dab5bcc9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5dab5bcc96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5dab5bcc96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5dab5bcc96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5dab5bcc96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5dab5bcc96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5dab5bcc96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dab5bcc96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dab5bcc96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5dab5bcc96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5dab5bcc96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5dab5bcc96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5dab5bcc96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58fcceb4c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58fcceb4c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hyperlink" Target="https://getkong.org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API Security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#API</a:t>
            </a:r>
            <a:r>
              <a:rPr lang="en"/>
              <a:t> Era</a:t>
            </a:r>
            <a:endParaRPr/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4850" y="1017725"/>
            <a:ext cx="5505125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>
                <a:solidFill>
                  <a:schemeClr val="dk1"/>
                </a:solidFill>
              </a:rPr>
              <a:t>API became more business term than technical.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>
                <a:solidFill>
                  <a:schemeClr val="dk1"/>
                </a:solidFill>
              </a:rPr>
              <a:t>In an API-centric system, architecture is paramount.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>
                <a:solidFill>
                  <a:schemeClr val="dk1"/>
                </a:solidFill>
              </a:rPr>
              <a:t>Make sure </a:t>
            </a:r>
            <a:r>
              <a:rPr lang="en" sz="1300">
                <a:solidFill>
                  <a:schemeClr val="dk1"/>
                </a:solidFill>
              </a:rPr>
              <a:t>what's</a:t>
            </a:r>
            <a:r>
              <a:rPr lang="en" sz="1300">
                <a:solidFill>
                  <a:schemeClr val="dk1"/>
                </a:solidFill>
              </a:rPr>
              <a:t> the goal to be achieved in long run.</a:t>
            </a:r>
            <a:endParaRPr sz="1300">
              <a:solidFill>
                <a:schemeClr val="dk1"/>
              </a:solidFill>
            </a:endParaRPr>
          </a:p>
        </p:txBody>
      </p:sp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7388" y="2878250"/>
            <a:ext cx="5229226" cy="15034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336650" y="231550"/>
            <a:ext cx="82179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</a:rPr>
              <a:t>Everything</a:t>
            </a:r>
            <a:r>
              <a:rPr b="1" lang="en" sz="2500">
                <a:solidFill>
                  <a:schemeClr val="dk1"/>
                </a:solidFill>
              </a:rPr>
              <a:t> Starts with a thought!</a:t>
            </a:r>
            <a:endParaRPr b="1" sz="2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Brick by Brick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>
                <a:solidFill>
                  <a:schemeClr val="dk1"/>
                </a:solidFill>
              </a:rPr>
              <a:t>Built-in security than bolt-in security</a:t>
            </a:r>
            <a:endParaRPr sz="1300">
              <a:solidFill>
                <a:schemeClr val="dk1"/>
              </a:solidFill>
            </a:endParaRPr>
          </a:p>
          <a:p>
            <a:pPr indent="-3111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</a:pPr>
            <a:r>
              <a:rPr lang="en" sz="1300">
                <a:solidFill>
                  <a:schemeClr val="dk1"/>
                </a:solidFill>
              </a:rPr>
              <a:t>Than depending on OWASP go extra mile</a:t>
            </a:r>
            <a:endParaRPr sz="1300">
              <a:solidFill>
                <a:schemeClr val="dk1"/>
              </a:solidFill>
            </a:endParaRPr>
          </a:p>
          <a:p>
            <a:pPr indent="-3111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</a:pPr>
            <a:r>
              <a:rPr lang="en" sz="1300">
                <a:solidFill>
                  <a:schemeClr val="dk1"/>
                </a:solidFill>
              </a:rPr>
              <a:t>Layer the architecture.</a:t>
            </a:r>
            <a:endParaRPr sz="1300">
              <a:solidFill>
                <a:schemeClr val="dk1"/>
              </a:solidFill>
            </a:endParaRPr>
          </a:p>
          <a:p>
            <a:pPr indent="-31115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■"/>
            </a:pPr>
            <a:r>
              <a:rPr lang="en" sz="1300">
                <a:solidFill>
                  <a:schemeClr val="dk1"/>
                </a:solidFill>
              </a:rPr>
              <a:t>Coupling the similar API’s</a:t>
            </a:r>
            <a:endParaRPr sz="1300">
              <a:solidFill>
                <a:schemeClr val="dk1"/>
              </a:solidFill>
            </a:endParaRPr>
          </a:p>
          <a:p>
            <a:pPr indent="-31115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■"/>
            </a:pPr>
            <a:r>
              <a:rPr lang="en" sz="1300">
                <a:solidFill>
                  <a:schemeClr val="dk1"/>
                </a:solidFill>
              </a:rPr>
              <a:t>Zero trust on private API’s</a:t>
            </a:r>
            <a:endParaRPr sz="1300">
              <a:solidFill>
                <a:schemeClr val="dk1"/>
              </a:solidFill>
            </a:endParaRPr>
          </a:p>
          <a:p>
            <a:pPr indent="-31115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■"/>
            </a:pPr>
            <a:r>
              <a:rPr lang="en" sz="1300">
                <a:solidFill>
                  <a:schemeClr val="dk1"/>
                </a:solidFill>
              </a:rPr>
              <a:t>Be clear on who can access what or maybe when.(</a:t>
            </a:r>
            <a:r>
              <a:rPr b="1" lang="en" sz="1300">
                <a:solidFill>
                  <a:schemeClr val="dk1"/>
                </a:solidFill>
              </a:rPr>
              <a:t>Do Not </a:t>
            </a:r>
            <a:r>
              <a:rPr lang="en" sz="1300">
                <a:solidFill>
                  <a:schemeClr val="dk1"/>
                </a:solidFill>
              </a:rPr>
              <a:t>be lethargic on this)</a:t>
            </a:r>
            <a:endParaRPr sz="1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Brick by Brick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>
                <a:solidFill>
                  <a:schemeClr val="dk1"/>
                </a:solidFill>
              </a:rPr>
              <a:t>Decouple system at architecture level</a:t>
            </a:r>
            <a:endParaRPr sz="1300">
              <a:solidFill>
                <a:schemeClr val="dk1"/>
              </a:solidFill>
            </a:endParaRPr>
          </a:p>
          <a:p>
            <a:pPr indent="-3111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</a:pPr>
            <a:r>
              <a:rPr lang="en" sz="1300">
                <a:solidFill>
                  <a:schemeClr val="dk1"/>
                </a:solidFill>
              </a:rPr>
              <a:t>Use API Gateways/</a:t>
            </a:r>
            <a:r>
              <a:rPr lang="en" sz="1300">
                <a:solidFill>
                  <a:schemeClr val="dk1"/>
                </a:solidFill>
              </a:rPr>
              <a:t>Management</a:t>
            </a:r>
            <a:r>
              <a:rPr lang="en" sz="1300">
                <a:solidFill>
                  <a:schemeClr val="dk1"/>
                </a:solidFill>
              </a:rPr>
              <a:t> Solutions</a:t>
            </a:r>
            <a:endParaRPr sz="1300">
              <a:solidFill>
                <a:schemeClr val="dk1"/>
              </a:solidFill>
            </a:endParaRPr>
          </a:p>
          <a:p>
            <a:pPr indent="-3111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</a:pPr>
            <a:r>
              <a:rPr lang="en" sz="1300">
                <a:solidFill>
                  <a:schemeClr val="dk1"/>
                </a:solidFill>
              </a:rPr>
              <a:t>Understand what are the responsibilities handled by the provider of API Gateway (Cloud Based) and the user.</a:t>
            </a:r>
            <a:endParaRPr sz="1300">
              <a:solidFill>
                <a:schemeClr val="dk1"/>
              </a:solidFill>
            </a:endParaRPr>
          </a:p>
          <a:p>
            <a:pPr indent="-3111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</a:pPr>
            <a:r>
              <a:rPr lang="en" sz="1300">
                <a:solidFill>
                  <a:schemeClr val="dk1"/>
                </a:solidFill>
              </a:rPr>
              <a:t>Usage of query language such as GraphQL to serve what quests.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i="1" lang="en" sz="1300">
                <a:solidFill>
                  <a:schemeClr val="dk1"/>
                </a:solidFill>
              </a:rPr>
              <a:t>Complexity Delayed is complexity multiplied</a:t>
            </a:r>
            <a:r>
              <a:rPr lang="en" sz="1300">
                <a:solidFill>
                  <a:schemeClr val="dk1"/>
                </a:solidFill>
              </a:rPr>
              <a:t>.</a:t>
            </a:r>
            <a:endParaRPr sz="13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17625" y="615500"/>
            <a:ext cx="5943600" cy="36861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8"/>
          <p:cNvSpPr txBox="1"/>
          <p:nvPr/>
        </p:nvSpPr>
        <p:spPr>
          <a:xfrm>
            <a:off x="2956050" y="4301675"/>
            <a:ext cx="38346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Courtesy: source:</a:t>
            </a:r>
            <a:r>
              <a:rPr lang="en" sz="1100"/>
              <a:t> </a:t>
            </a:r>
            <a:r>
              <a:rPr lang="en" sz="110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https://getkong.org/</a:t>
            </a:r>
            <a:r>
              <a:rPr lang="en" sz="1100"/>
              <a:t>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Lookout what you </a:t>
            </a:r>
            <a:r>
              <a:rPr lang="en"/>
              <a:t>built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Logging </a:t>
            </a:r>
            <a:r>
              <a:rPr b="1" lang="en" sz="1500">
                <a:solidFill>
                  <a:schemeClr val="dk1"/>
                </a:solidFill>
              </a:rPr>
              <a:t>AND </a:t>
            </a:r>
            <a:r>
              <a:rPr lang="en" sz="1500">
                <a:solidFill>
                  <a:schemeClr val="dk1"/>
                </a:solidFill>
              </a:rPr>
              <a:t>Monitoring (Goes hand-in hand, </a:t>
            </a:r>
            <a:endParaRPr sz="15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treat them a depended process and procedure)</a:t>
            </a:r>
            <a:endParaRPr sz="1500">
              <a:solidFill>
                <a:schemeClr val="dk1"/>
              </a:solidFill>
            </a:endParaRPr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</a:pPr>
            <a:r>
              <a:rPr lang="en" sz="1500">
                <a:solidFill>
                  <a:schemeClr val="dk1"/>
                </a:solidFill>
              </a:rPr>
              <a:t>Tools and procedures are in vain,</a:t>
            </a:r>
            <a:endParaRPr sz="150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 if not monitored.</a:t>
            </a:r>
            <a:endParaRPr sz="1500">
              <a:solidFill>
                <a:schemeClr val="dk1"/>
              </a:solidFill>
            </a:endParaRPr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</a:pPr>
            <a:r>
              <a:rPr lang="en" sz="1500">
                <a:solidFill>
                  <a:schemeClr val="dk1"/>
                </a:solidFill>
              </a:rPr>
              <a:t>Know the ideal places to logging.</a:t>
            </a:r>
            <a:endParaRPr sz="1500">
              <a:solidFill>
                <a:schemeClr val="dk1"/>
              </a:solidFill>
            </a:endParaRPr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</a:pPr>
            <a:r>
              <a:rPr lang="en" sz="1500">
                <a:solidFill>
                  <a:schemeClr val="dk1"/>
                </a:solidFill>
              </a:rPr>
              <a:t>Do not overwhelm with just any data</a:t>
            </a:r>
            <a:endParaRPr sz="150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(know what to log and what not to log).</a:t>
            </a:r>
            <a:endParaRPr sz="1500">
              <a:solidFill>
                <a:schemeClr val="dk1"/>
              </a:solidFill>
            </a:endParaRPr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</a:pPr>
            <a:r>
              <a:rPr lang="en" sz="1500">
                <a:solidFill>
                  <a:schemeClr val="dk1"/>
                </a:solidFill>
              </a:rPr>
              <a:t>Avoiding misconfigurations.</a:t>
            </a:r>
            <a:endParaRPr sz="1500"/>
          </a:p>
        </p:txBody>
      </p:sp>
      <p:pic>
        <p:nvPicPr>
          <p:cNvPr id="92" name="Google Shape;9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9100" y="1295600"/>
            <a:ext cx="3629725" cy="271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1750" y="296775"/>
            <a:ext cx="5879550" cy="454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39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3200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2286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 let’s </a:t>
            </a:r>
            <a:r>
              <a:rPr lang="en"/>
              <a:t>converse</a:t>
            </a:r>
            <a:endParaRPr/>
          </a:p>
        </p:txBody>
      </p:sp>
      <p:pic>
        <p:nvPicPr>
          <p:cNvPr id="103" name="Google Shape;10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5975" y="2856800"/>
            <a:ext cx="1892025" cy="205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